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0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1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7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7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1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2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1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76AFBD6-DF79-4410-BC50-C723C06EBB5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3CD4DC1-450D-44CC-9CB4-DD23FA806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6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780" y="3429000"/>
            <a:ext cx="9966960" cy="29260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 ты в </a:t>
            </a:r>
            <a:r>
              <a:rPr lang="ru-RU" dirty="0" err="1" smtClean="0">
                <a:solidFill>
                  <a:srgbClr val="FFFF00"/>
                </a:solidFill>
              </a:rPr>
              <a:t>Быстринском</a:t>
            </a:r>
            <a:r>
              <a:rPr lang="ru-RU" dirty="0" smtClean="0">
                <a:solidFill>
                  <a:srgbClr val="FFFF00"/>
                </a:solidFill>
              </a:rPr>
              <a:t> районе готов к труду и обороне?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6" y="1509004"/>
            <a:ext cx="6264876" cy="50524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9072"/>
            <a:ext cx="4664364" cy="43988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 случае, если участник не выполнил нормативы ГТО, он имеет право пройти повторное тестирование, график которого определяется центром тестирования, но не ранее чем через 2 недели со дня совершения первой попытки выполнения нормативов и не более 3 раз в отчетный период для соответствующего знака отличия.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0" y="230910"/>
            <a:ext cx="11702472" cy="19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4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73" y="415636"/>
            <a:ext cx="4719782" cy="6031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Преимущества для спортсменов ГТО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Наличие знаков отличия комплекса ГТО у поступающих на обучение по образовательным программам высшего образования будет учитываться образовательными организациями высшего образования при приеме. Обучающимся, имеющим золотой знак отличия комплекса ГТО, может быть назначена в установленном порядке повышенная государственная академическая стипендия.</a:t>
            </a:r>
            <a:endParaRPr lang="ru-RU" sz="2400" dirty="0"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62" y="1564815"/>
            <a:ext cx="3031398" cy="425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04343" y="415636"/>
            <a:ext cx="416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Приложение ГТО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259" y="1516615"/>
            <a:ext cx="4373767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000" b="1" dirty="0">
                <a:ln/>
                <a:solidFill>
                  <a:schemeClr val="accent4"/>
                </a:solidFill>
              </a:rPr>
              <a:t>- Теперь зарегистрироваться в АИС ГТО можно через приложение!</a:t>
            </a:r>
            <a:endParaRPr lang="ru-RU" sz="2000" b="1" dirty="0">
              <a:ln/>
              <a:solidFill>
                <a:schemeClr val="accent4"/>
              </a:solidFill>
            </a:endParaRPr>
          </a:p>
          <a:p>
            <a:r>
              <a:rPr lang="ru-RU" sz="2000" b="1" dirty="0" smtClean="0">
                <a:ln/>
                <a:solidFill>
                  <a:schemeClr val="accent4"/>
                </a:solidFill>
              </a:rPr>
              <a:t>- </a:t>
            </a:r>
            <a:r>
              <a:rPr lang="ru-RU" sz="2000" b="1" dirty="0">
                <a:ln/>
                <a:solidFill>
                  <a:schemeClr val="accent4"/>
                </a:solidFill>
              </a:rPr>
              <a:t>Рассчитайте в специальном калькуляторе сколько осталось нормативов до знака отличия;</a:t>
            </a:r>
            <a:endParaRPr lang="ru-RU" sz="2000" b="1" dirty="0">
              <a:ln/>
              <a:solidFill>
                <a:schemeClr val="accent4"/>
              </a:solidFill>
            </a:endParaRP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- Пройденные вами испытания сохраняются в профиле;</a:t>
            </a:r>
            <a:endParaRPr lang="ru-RU" sz="2000" b="1" dirty="0">
              <a:ln/>
              <a:solidFill>
                <a:schemeClr val="accent4"/>
              </a:solidFill>
            </a:endParaRP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- Все знаки отличия находятся в вашем личном кабинете;</a:t>
            </a:r>
            <a:endParaRPr lang="ru-RU" sz="2000" b="1" dirty="0">
              <a:ln/>
              <a:solidFill>
                <a:schemeClr val="accent4"/>
              </a:solidFill>
            </a:endParaRP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Разработанный ресурс доступен для скачивания в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AppStore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и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Google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Play</a:t>
            </a:r>
            <a:endParaRPr lang="ru-RU" sz="2000" b="1" dirty="0">
              <a:ln/>
              <a:solidFill>
                <a:schemeClr val="accent4"/>
              </a:solidFill>
            </a:endParaRP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Если вы уже скачали наше приложение, не забудьте его обновить до последней версии.</a:t>
            </a:r>
            <a:endParaRPr lang="ru-RU" sz="2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" y="2697018"/>
            <a:ext cx="11259127" cy="4160982"/>
          </a:xfrm>
        </p:spPr>
        <p:txBody>
          <a:bodyPr>
            <a:noAutofit/>
          </a:bodyPr>
          <a:lstStyle/>
          <a:p>
            <a:pPr marL="0" indent="9000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Работодателям в целях обеспечения работникам условий для подготовки рекомендуется выполнить:</a:t>
            </a:r>
          </a:p>
          <a:p>
            <a:pPr marL="0" indent="9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1) Информирование работников о комплексе ГТО</a:t>
            </a:r>
          </a:p>
          <a:p>
            <a:pPr marL="0" indent="9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2) Организация и проведение физкультурных и спортивных мероприятий среди работников, осуществление взаимодействия со спортивными организациями</a:t>
            </a:r>
          </a:p>
          <a:p>
            <a:pPr marL="0" indent="9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3) Включение в планы работы организации, графики и регламенты о проведении корпоративных фестивалей, иных мероприятий, мер направленных на подготовку, включая самостоятельную подготовку работников к выполнению нормативов комплекса ГТО.</a:t>
            </a:r>
          </a:p>
          <a:p>
            <a:pPr marL="0" indent="9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4) Подача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коллективной заявки на участие в мероприятиях по тестированию, проводимые центром тестирования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1" y="264857"/>
            <a:ext cx="10058400" cy="173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81" y="1902691"/>
            <a:ext cx="9966960" cy="9367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Для работодателей меры по организации, подготовке и выполнению нормативов ВФСК «ГТО» для лиц, осуществляющих трудовую деятельность</a:t>
            </a:r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2" y="3377334"/>
            <a:ext cx="5851236" cy="329132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91" y="554182"/>
            <a:ext cx="6227618" cy="1034473"/>
          </a:xfrm>
        </p:spPr>
        <p:txBody>
          <a:bodyPr>
            <a:normAutofit/>
          </a:bodyPr>
          <a:lstStyle/>
          <a:p>
            <a:r>
              <a:rPr lang="ru-RU" dirty="0" smtClean="0"/>
              <a:t>Поощрение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91" y="1447801"/>
            <a:ext cx="7068127" cy="5128490"/>
          </a:xfrm>
        </p:spPr>
        <p:txBody>
          <a:bodyPr>
            <a:normAutofit/>
          </a:bodyPr>
          <a:lstStyle/>
          <a:p>
            <a:pPr marL="0" indent="900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Установление мер материального и нематериального поощрения работников (стимулирующие выплаты, премии, награждение благодарственными письмами, почетными грамотами, предоставление дополнительного оплачиваемого отпуска для участия в мероприятиях комплекса ГТО и др.) за деятельность, связанную с подготовкой работников и членов их семей к выполнению нормативов комплекса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Г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ТО, а также личное участие в тестировании физической подготовленности в центрах тестирования и выполнение нормативов испытаний (тестов) комплекса ГТО.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34" y="671204"/>
            <a:ext cx="4815178" cy="270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42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12" r="-1134" b="5928"/>
          <a:stretch/>
        </p:blipFill>
        <p:spPr>
          <a:xfrm>
            <a:off x="702634" y="307729"/>
            <a:ext cx="11087849" cy="6251331"/>
          </a:xfrm>
        </p:spPr>
      </p:pic>
      <p:sp>
        <p:nvSpPr>
          <p:cNvPr id="5" name="TextBox 4"/>
          <p:cNvSpPr txBox="1"/>
          <p:nvPr/>
        </p:nvSpPr>
        <p:spPr>
          <a:xfrm>
            <a:off x="6383217" y="5851174"/>
            <a:ext cx="201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8-(415)42-21-733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8-961-965-51-17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08" y="439615"/>
            <a:ext cx="6471137" cy="5618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45" y="332509"/>
            <a:ext cx="4546600" cy="895927"/>
          </a:xfrm>
        </p:spPr>
        <p:txBody>
          <a:bodyPr/>
          <a:lstStyle/>
          <a:p>
            <a:r>
              <a:rPr lang="ru-RU" dirty="0" smtClean="0"/>
              <a:t>Этапы сдачи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946" y="1152236"/>
            <a:ext cx="5523346" cy="52393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План в комплексе ГТО предусматривает внедрение на федеральном, региональном и местном уровнях.</a:t>
            </a:r>
          </a:p>
          <a:p>
            <a:pPr marL="45720" indent="0">
              <a:buNone/>
            </a:pPr>
            <a:r>
              <a:rPr lang="ru-RU" sz="2000" i="1" dirty="0" smtClean="0"/>
              <a:t>Местный уровень </a:t>
            </a:r>
            <a:r>
              <a:rPr lang="ru-RU" sz="2000" dirty="0" smtClean="0"/>
              <a:t>–</a:t>
            </a:r>
            <a:r>
              <a:rPr lang="en-US" sz="2000" dirty="0" smtClean="0"/>
              <a:t>I</a:t>
            </a:r>
            <a:r>
              <a:rPr lang="ru-RU" sz="2000" dirty="0" smtClean="0"/>
              <a:t> этап, проходит на базе ЦТ, МБОУ «БСОШ»</a:t>
            </a:r>
            <a:r>
              <a:rPr lang="en-US" sz="2000" dirty="0" smtClean="0"/>
              <a:t> </a:t>
            </a:r>
            <a:r>
              <a:rPr lang="ru-RU" sz="2000" dirty="0" smtClean="0"/>
              <a:t>и ЗСК «</a:t>
            </a:r>
            <a:r>
              <a:rPr lang="ru-RU" sz="2000" dirty="0" err="1" smtClean="0"/>
              <a:t>Оленгенде</a:t>
            </a:r>
            <a:r>
              <a:rPr lang="ru-RU" sz="2000" dirty="0" smtClean="0"/>
              <a:t>» в село Эссо</a:t>
            </a:r>
          </a:p>
          <a:p>
            <a:pPr marL="45720" indent="0">
              <a:buNone/>
            </a:pPr>
            <a:r>
              <a:rPr lang="ru-RU" sz="2000" i="1" dirty="0" smtClean="0"/>
              <a:t>Региональный уровень </a:t>
            </a:r>
            <a:r>
              <a:rPr lang="ru-RU" sz="2000" dirty="0" smtClean="0"/>
              <a:t>–</a:t>
            </a:r>
            <a:r>
              <a:rPr lang="en-US" sz="2000" dirty="0" smtClean="0"/>
              <a:t>II </a:t>
            </a:r>
            <a:r>
              <a:rPr lang="ru-RU" sz="2000" dirty="0" smtClean="0"/>
              <a:t>этап, проходит в городском округе Петропавловск-Камчатский</a:t>
            </a:r>
          </a:p>
          <a:p>
            <a:pPr marL="45720" indent="0">
              <a:buNone/>
            </a:pPr>
            <a:r>
              <a:rPr lang="ru-RU" sz="2000" i="1" dirty="0" smtClean="0"/>
              <a:t>Федеральный уровень </a:t>
            </a:r>
            <a:r>
              <a:rPr lang="ru-RU" sz="2000" dirty="0" smtClean="0"/>
              <a:t>– </a:t>
            </a:r>
            <a:r>
              <a:rPr lang="en-US" sz="2000" dirty="0" smtClean="0"/>
              <a:t>III</a:t>
            </a:r>
            <a:r>
              <a:rPr lang="ru-RU" sz="2000" dirty="0" smtClean="0"/>
              <a:t> этап, проходил в  ФГБОУ «Международный детский центр «Артек», Республика Крым и г. Сочи.</a:t>
            </a:r>
          </a:p>
          <a:p>
            <a:pPr marL="45720" indent="0">
              <a:buNone/>
            </a:pPr>
            <a:r>
              <a:rPr lang="ru-RU" sz="2000" dirty="0" smtClean="0"/>
              <a:t>Комплекс ГТО состоит из 11 ступеней в соответствии с возрастными группами населения от 6  до 70 лет и старше и нормативов по 3 уровням трудности, соответствующих золотым, серебренным и </a:t>
            </a:r>
            <a:r>
              <a:rPr lang="ru-RU" sz="2000" dirty="0"/>
              <a:t>б</a:t>
            </a:r>
            <a:r>
              <a:rPr lang="ru-RU" sz="2000" dirty="0" smtClean="0"/>
              <a:t>ронзовым знакам</a:t>
            </a:r>
          </a:p>
        </p:txBody>
      </p:sp>
    </p:spTree>
    <p:extLst>
      <p:ext uri="{BB962C8B-B14F-4D97-AF65-F5344CB8AC3E}">
        <p14:creationId xmlns:p14="http://schemas.microsoft.com/office/powerpoint/2010/main" val="417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2243183"/>
            <a:ext cx="5928360" cy="3809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" y="2243183"/>
            <a:ext cx="5851211" cy="38092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" y="685800"/>
            <a:ext cx="11170920" cy="968829"/>
          </a:xfrm>
        </p:spPr>
        <p:txBody>
          <a:bodyPr>
            <a:normAutofit/>
          </a:bodyPr>
          <a:lstStyle/>
          <a:p>
            <a:pPr lvl="0">
              <a:buClr>
                <a:srgbClr val="A6B727"/>
              </a:buClr>
            </a:pPr>
            <a:r>
              <a:rPr lang="ru-RU" sz="2800" b="1" dirty="0">
                <a:solidFill>
                  <a:srgbClr val="A6B727"/>
                </a:solidFill>
              </a:rPr>
              <a:t>С 1 января 2020 года годовой отчетный период для всех возрастных групп комплекса ГТО единый с 1 января по 31 декабря.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34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151">
            <a:off x="62052" y="2551012"/>
            <a:ext cx="4106227" cy="3235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1499">
            <a:off x="3409520" y="2404194"/>
            <a:ext cx="4397565" cy="3298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552">
            <a:off x="7483556" y="2330958"/>
            <a:ext cx="4616919" cy="33581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548640"/>
            <a:ext cx="11094720" cy="160020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Обязательные испытания и испытания по выбору направлены на определение уровня развития физических качеств человека: выносливости, силы, гибкости, координационных и скоростных возможностей, владение прикладными навыками плавания, стрельбы, передвижения на лыжах.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52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59345" y="55418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75540"/>
              </p:ext>
            </p:extLst>
          </p:nvPr>
        </p:nvGraphicFramePr>
        <p:xfrm>
          <a:off x="1638857" y="1286325"/>
          <a:ext cx="87849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Скоростные возможности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Челночный бег 3х10 м (с)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Бег на 10 м (с)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 (с)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Бег на 60 м (с)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Бег на 100 м (с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Шестиминутный бег 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Подтягивание из виса на высокой перекладине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Подтягивание из виса лежа на низкой перекладине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лежа на полу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о гимнастическую скамью 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о сидение стула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Рывок гири 16 кг (количество раз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7996" y="1485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90071"/>
              </p:ext>
            </p:extLst>
          </p:nvPr>
        </p:nvGraphicFramePr>
        <p:xfrm>
          <a:off x="1703512" y="795815"/>
          <a:ext cx="8712968" cy="510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испытаний (тесты)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3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Выносливость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1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1,5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2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3 км (мин, с)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1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2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3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4 км (без учета времени)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2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3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11.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4 км (без учета времени)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77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Гибкость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-90170" algn="l"/>
                        </a:tabLst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 Наклон вперед из положения стоя с прямыми ногами на гимнастической скамье (ниже уровня скамьи-  см)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9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0292" y="193905"/>
            <a:ext cx="11434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35"/>
              </p:ext>
            </p:extLst>
          </p:nvPr>
        </p:nvGraphicFramePr>
        <p:xfrm>
          <a:off x="1260389" y="1066788"/>
          <a:ext cx="9897762" cy="539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697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Прикладные  навыки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1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2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на 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5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2 км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5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8. Ходьба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на лыжах (м)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1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2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3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5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12. Смешанное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передвижение на 1,5 км  по пересеченной местности (без учета времени)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Плавание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 учетом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времени 25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 (мин, с)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16. Плавание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 учетом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времени 50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 (мин, с)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Плавание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без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учета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времени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(м)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пневматической винтовки из положения сидя или стоя с опорой локтей о стол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или стойку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10м (количество очков)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электронного оружия из положения сидя или стоя с опорой локтей о стол или стойку 10 м (количество очков)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Туристский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поход с проверкой туристских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навыков 5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км, 10 км, 15 км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21. Самозащита без оружия (очки)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71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49876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20169"/>
              </p:ext>
            </p:extLst>
          </p:nvPr>
        </p:nvGraphicFramePr>
        <p:xfrm>
          <a:off x="1703512" y="1747982"/>
          <a:ext cx="878497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испытаний (тесты)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Скоростно-силовые возможности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Прыжок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длину с места толчком двумя ногами (см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Бросок набивного мяча 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 кг (см)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мяча весом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 г (м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спортивного снаряда весом 500 г (м)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спортивного снаряда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весом 700 г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Поднимание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туловища из положения лежа на спине (количество раз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30 с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мин)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Координационные способности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Метание теннисного мяча в цель, дистанция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м, 6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(количество попаданий)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112" y="3703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 тестирования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775520" y="1160748"/>
            <a:ext cx="8640960" cy="4536504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1847529" y="2924944"/>
            <a:ext cx="1804061" cy="936098"/>
            <a:chOff x="1865" y="1800202"/>
            <a:chExt cx="1804061" cy="93609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865" y="1800202"/>
              <a:ext cx="1804061" cy="936098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7562" y="1845899"/>
              <a:ext cx="1712667" cy="844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tx1"/>
                  </a:solidFill>
                </a:rPr>
                <a:t>Подготовка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35760" y="2420889"/>
            <a:ext cx="1986480" cy="1814601"/>
            <a:chOff x="1923319" y="1360951"/>
            <a:chExt cx="1986480" cy="181460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23319" y="1360951"/>
              <a:ext cx="1986480" cy="181460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011901" y="1449533"/>
              <a:ext cx="1809316" cy="1637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</a:rPr>
                <a:t>Медицинское обследование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48681" y="2924945"/>
            <a:ext cx="1703504" cy="1080123"/>
            <a:chOff x="4027191" y="1728190"/>
            <a:chExt cx="1272380" cy="1080123"/>
          </a:xfrm>
          <a:solidFill>
            <a:srgbClr val="FFFF00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027191" y="1728190"/>
              <a:ext cx="1272380" cy="1080123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094103" y="1780917"/>
              <a:ext cx="1152742" cy="974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Выполнение нормативов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71178" y="2852937"/>
            <a:ext cx="1906992" cy="1080123"/>
            <a:chOff x="5416964" y="1728190"/>
            <a:chExt cx="1709962" cy="10801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416964" y="1728190"/>
              <a:ext cx="1709962" cy="108012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469691" y="1780917"/>
              <a:ext cx="1604508" cy="974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</a:rPr>
                <a:t>Награждение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35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1172</TotalTime>
  <Words>1234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Black</vt:lpstr>
      <vt:lpstr>Arial Narrow</vt:lpstr>
      <vt:lpstr>Corbel</vt:lpstr>
      <vt:lpstr>Times New Roman</vt:lpstr>
      <vt:lpstr>Базис</vt:lpstr>
      <vt:lpstr>А ты в Быстринском районе готов к труду и обороне?</vt:lpstr>
      <vt:lpstr>Этапы сдачи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работодателей меры по организации, подготовке и выполнению нормативов ВФСК «ГТО» для лиц, осуществляющих трудовую деятельность</vt:lpstr>
      <vt:lpstr>Поощрение работников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ты в Быстринском районе готов к труду и обороне?</dc:title>
  <dc:creator>ГТО</dc:creator>
  <cp:lastModifiedBy>ГТО</cp:lastModifiedBy>
  <cp:revision>51</cp:revision>
  <dcterms:created xsi:type="dcterms:W3CDTF">2018-08-26T22:53:29Z</dcterms:created>
  <dcterms:modified xsi:type="dcterms:W3CDTF">2023-03-10T08:13:26Z</dcterms:modified>
</cp:coreProperties>
</file>